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57" r:id="rId4"/>
    <p:sldId id="258" r:id="rId5"/>
    <p:sldId id="270" r:id="rId6"/>
    <p:sldId id="263" r:id="rId7"/>
    <p:sldId id="264" r:id="rId8"/>
    <p:sldId id="265" r:id="rId9"/>
    <p:sldId id="266" r:id="rId10"/>
    <p:sldId id="260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672AC1-A527-4166-B241-7280B690AE9D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F60B64-08EC-47FB-B1CF-1DDBDC452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85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74541-AEF3-4B9F-BAA8-905410937D5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CFE6F-BDE7-41AD-BC22-A479FE628AE3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22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74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22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397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76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925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079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492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197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3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6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2F17F-69C9-44AA-A96A-2F9877A4E5FC}" type="datetimeFigureOut">
              <a:rPr lang="en-US" smtClean="0"/>
              <a:t>10/17/2013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C855F-ECC4-4D4D-B701-8981183F13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97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akrafft@ufl.ed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owl.english.purdue.edu/owl/resource/747/01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747/1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Research </a:t>
            </a:r>
            <a:r>
              <a:rPr lang="en-US" dirty="0" smtClean="0"/>
              <a:t>Paper - Some Advice, Guidelines, Etc.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Paper is </a:t>
            </a:r>
            <a:r>
              <a:rPr lang="en-US" dirty="0" smtClean="0"/>
              <a:t>due Friday, November 1 by 5 PM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12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Some Dos and Don’ts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>
            <a:noAutofit/>
          </a:bodyPr>
          <a:lstStyle/>
          <a:p>
            <a:r>
              <a:rPr lang="en-US" sz="1800" dirty="0" smtClean="0"/>
              <a:t>Avoid generalities and clichés</a:t>
            </a:r>
          </a:p>
          <a:p>
            <a:pPr lvl="1"/>
            <a:r>
              <a:rPr lang="en-US" sz="1800" dirty="0" smtClean="0"/>
              <a:t>You don’t need to claim that the author is the best or greatest in American history</a:t>
            </a:r>
          </a:p>
          <a:p>
            <a:pPr lvl="1"/>
            <a:r>
              <a:rPr lang="en-US" sz="1800" dirty="0" smtClean="0"/>
              <a:t>Avoid phrases such as “since the beginning of time” </a:t>
            </a:r>
          </a:p>
          <a:p>
            <a:r>
              <a:rPr lang="en-US" sz="1800" dirty="0" smtClean="0"/>
              <a:t>Use statements rather than questions </a:t>
            </a:r>
          </a:p>
          <a:p>
            <a:r>
              <a:rPr lang="en-US" sz="1800" dirty="0" smtClean="0"/>
              <a:t>Use </a:t>
            </a:r>
            <a:r>
              <a:rPr lang="en-US" sz="1800" u="sng" dirty="0"/>
              <a:t>present tense</a:t>
            </a:r>
            <a:r>
              <a:rPr lang="en-US" sz="1800" dirty="0"/>
              <a:t> when writing an analysis of literature. “Updike </a:t>
            </a:r>
            <a:r>
              <a:rPr lang="en-US" sz="1800" u="sng" dirty="0"/>
              <a:t>states</a:t>
            </a:r>
            <a:r>
              <a:rPr lang="en-US" sz="1800" dirty="0"/>
              <a:t>,” or “Mrs. Jones </a:t>
            </a:r>
            <a:r>
              <a:rPr lang="en-US" sz="1800" u="sng" dirty="0"/>
              <a:t>tells</a:t>
            </a:r>
            <a:r>
              <a:rPr lang="en-US" sz="1800" dirty="0"/>
              <a:t> Roger...” Use past tense only to discuss the author’s biography or historical facts.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Words </a:t>
            </a:r>
            <a:r>
              <a:rPr lang="en-US" sz="1800" dirty="0"/>
              <a:t>like “seem” and “maybe” tend to weaken your argument. 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Avoid the passive voice – it can make sentences unnecessarily long.  </a:t>
            </a:r>
          </a:p>
          <a:p>
            <a:pPr lvl="1"/>
            <a:r>
              <a:rPr lang="en-US" sz="1800" dirty="0" smtClean="0"/>
              <a:t>Passive: This metaphor was used by Hemingway in his story. </a:t>
            </a:r>
          </a:p>
          <a:p>
            <a:pPr lvl="1"/>
            <a:r>
              <a:rPr lang="en-US" sz="1800" dirty="0" smtClean="0"/>
              <a:t>Active </a:t>
            </a:r>
            <a:r>
              <a:rPr lang="en-US" sz="1800" dirty="0"/>
              <a:t>voice: Hemingway used this metaphor in his story. 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Avoid </a:t>
            </a:r>
            <a:r>
              <a:rPr lang="en-US" sz="1800" dirty="0"/>
              <a:t>redundancy and </a:t>
            </a:r>
            <a:r>
              <a:rPr lang="en-US" sz="1800" dirty="0" smtClean="0"/>
              <a:t>repetition</a:t>
            </a:r>
          </a:p>
          <a:p>
            <a:pPr lvl="1"/>
            <a:r>
              <a:rPr lang="en-US" sz="1800" dirty="0" smtClean="0"/>
              <a:t>Vary your word use</a:t>
            </a:r>
            <a:endParaRPr lang="en-US" sz="1800" dirty="0"/>
          </a:p>
          <a:p>
            <a:r>
              <a:rPr lang="en-US" sz="1800" dirty="0"/>
              <a:t> </a:t>
            </a:r>
            <a:r>
              <a:rPr lang="en-US" sz="1800" dirty="0" smtClean="0"/>
              <a:t>Avoid </a:t>
            </a:r>
            <a:r>
              <a:rPr lang="en-US" sz="1800" dirty="0"/>
              <a:t>using any slang, contractions (example: don’t, won’t, can’t), or clichés. Remember, you are writing a formal academic essay.</a:t>
            </a:r>
          </a:p>
          <a:p>
            <a:r>
              <a:rPr lang="en-US" sz="1800" dirty="0"/>
              <a:t> </a:t>
            </a:r>
            <a:r>
              <a:rPr lang="en-US" sz="1800" dirty="0" smtClean="0"/>
              <a:t>Remember</a:t>
            </a:r>
            <a:r>
              <a:rPr lang="en-US" sz="1800" dirty="0"/>
              <a:t>, you use quotation marks when writing the title of a short story, poem, article or song lyric. You italicize the titles of books, plays, movies, or journals.</a:t>
            </a:r>
          </a:p>
          <a:p>
            <a:endParaRPr lang="en-US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354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Important Dates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638800"/>
          </a:xfrm>
        </p:spPr>
        <p:txBody>
          <a:bodyPr>
            <a:normAutofit fontScale="92500"/>
          </a:bodyPr>
          <a:lstStyle/>
          <a:p>
            <a:pPr lvl="0"/>
            <a:r>
              <a:rPr lang="en-US" b="1" dirty="0" smtClean="0"/>
              <a:t>Friday, October 25: </a:t>
            </a:r>
            <a:r>
              <a:rPr lang="en-US" dirty="0" smtClean="0"/>
              <a:t>I will return graded proposals, with my comments, by this date (at the latest)</a:t>
            </a:r>
          </a:p>
          <a:p>
            <a:pPr lvl="0"/>
            <a:r>
              <a:rPr lang="en-US" b="1" dirty="0" smtClean="0"/>
              <a:t>Tuesday, </a:t>
            </a:r>
            <a:r>
              <a:rPr lang="en-US" b="1" dirty="0"/>
              <a:t>October 29: </a:t>
            </a:r>
            <a:r>
              <a:rPr lang="en-US" dirty="0"/>
              <a:t>Draft of final paper due (needs to meet word count requirement) </a:t>
            </a:r>
            <a:endParaRPr lang="en-US" sz="2800" dirty="0"/>
          </a:p>
          <a:p>
            <a:pPr lvl="1"/>
            <a:r>
              <a:rPr lang="en-US" dirty="0"/>
              <a:t>Bring 2 hard copies of your paper for in-class peer review activities </a:t>
            </a:r>
            <a:endParaRPr lang="en-US" sz="2400" dirty="0"/>
          </a:p>
          <a:p>
            <a:pPr lvl="1"/>
            <a:r>
              <a:rPr lang="en-US" dirty="0"/>
              <a:t>Email me attachments of your paper drafts</a:t>
            </a:r>
            <a:endParaRPr lang="en-US" sz="2400" dirty="0"/>
          </a:p>
          <a:p>
            <a:pPr lvl="0"/>
            <a:r>
              <a:rPr lang="en-US" dirty="0"/>
              <a:t>Edit your </a:t>
            </a:r>
            <a:r>
              <a:rPr lang="en-US" dirty="0" smtClean="0"/>
              <a:t>paper between Tuesday and Friday </a:t>
            </a:r>
          </a:p>
          <a:p>
            <a:pPr lvl="1"/>
            <a:r>
              <a:rPr lang="en-US" dirty="0" smtClean="0"/>
              <a:t>We will meet one-on-one to discuss your paper  </a:t>
            </a:r>
            <a:endParaRPr lang="en-US" sz="2400" dirty="0"/>
          </a:p>
          <a:p>
            <a:pPr lvl="0"/>
            <a:r>
              <a:rPr lang="en-US" b="1" dirty="0"/>
              <a:t>Friday, November 1: </a:t>
            </a:r>
            <a:r>
              <a:rPr lang="en-US" dirty="0"/>
              <a:t>Final paper is due electronically via ELearning by 5 PM </a:t>
            </a:r>
            <a:endParaRPr lang="en-US" sz="2800" dirty="0"/>
          </a:p>
          <a:p>
            <a:pPr lvl="0"/>
            <a:endParaRPr lang="en-US" b="1" dirty="0" smtClean="0"/>
          </a:p>
          <a:p>
            <a:pPr lvl="0"/>
            <a:endParaRPr lang="en-US" dirty="0" smtClean="0"/>
          </a:p>
          <a:p>
            <a:pPr lvl="0"/>
            <a:endParaRPr lang="en-US" b="1" dirty="0" smtClean="0"/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63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Grading Rubric for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3300" dirty="0" smtClean="0"/>
              <a:t>This rubric is not exact </a:t>
            </a:r>
          </a:p>
          <a:p>
            <a:r>
              <a:rPr lang="en-US" sz="3300" dirty="0" smtClean="0"/>
              <a:t>An</a:t>
            </a:r>
            <a:r>
              <a:rPr lang="en-US" sz="3300" b="1" dirty="0" smtClean="0"/>
              <a:t> </a:t>
            </a:r>
            <a:r>
              <a:rPr lang="en-US" sz="3300" b="1" dirty="0"/>
              <a:t>A paper</a:t>
            </a:r>
            <a:r>
              <a:rPr lang="en-US" sz="3300" dirty="0"/>
              <a:t> may benefit from some minor improvements in content, organization, and mechanics, but all three </a:t>
            </a:r>
            <a:r>
              <a:rPr lang="en-US" sz="3300" dirty="0" smtClean="0"/>
              <a:t>areas </a:t>
            </a:r>
            <a:r>
              <a:rPr lang="en-US" sz="3300" dirty="0"/>
              <a:t>are strong, and the essay is strongly argued, supported, and well-written. The paper may have a few minor grammar and mechanics issues, but they do not distract from the flow and clarity of the paper.</a:t>
            </a:r>
          </a:p>
          <a:p>
            <a:r>
              <a:rPr lang="en-US" sz="3300" dirty="0"/>
              <a:t> </a:t>
            </a:r>
            <a:r>
              <a:rPr lang="en-US" sz="3300" dirty="0" smtClean="0"/>
              <a:t>A </a:t>
            </a:r>
            <a:r>
              <a:rPr lang="en-US" sz="3300" b="1" dirty="0"/>
              <a:t>B paper</a:t>
            </a:r>
            <a:r>
              <a:rPr lang="en-US" sz="3300" dirty="0"/>
              <a:t> needs substantial revision. Overall, the paper is solid, but major improvements in one key area will </a:t>
            </a:r>
            <a:r>
              <a:rPr lang="en-US" sz="3300" dirty="0" smtClean="0"/>
              <a:t>significantly </a:t>
            </a:r>
            <a:r>
              <a:rPr lang="en-US" sz="3300" dirty="0"/>
              <a:t>strengthen the paper</a:t>
            </a:r>
            <a:r>
              <a:rPr lang="en-US" sz="3300" dirty="0" smtClean="0"/>
              <a:t>.</a:t>
            </a:r>
            <a:endParaRPr lang="en-US" sz="2900" dirty="0"/>
          </a:p>
          <a:p>
            <a:r>
              <a:rPr lang="en-US" sz="3300" dirty="0"/>
              <a:t>A </a:t>
            </a:r>
            <a:r>
              <a:rPr lang="en-US" sz="3300" b="1" dirty="0"/>
              <a:t>C paper</a:t>
            </a:r>
            <a:r>
              <a:rPr lang="en-US" sz="3300" dirty="0"/>
              <a:t> has promise in some areas, but lacks the command, organization, persuasiveness or clarity of the A </a:t>
            </a:r>
            <a:r>
              <a:rPr lang="en-US" sz="3300" dirty="0" smtClean="0"/>
              <a:t>or </a:t>
            </a:r>
            <a:r>
              <a:rPr lang="en-US" sz="3300" dirty="0"/>
              <a:t>B papers</a:t>
            </a:r>
            <a:r>
              <a:rPr lang="en-US" sz="3300" dirty="0" smtClean="0"/>
              <a:t>.</a:t>
            </a:r>
          </a:p>
          <a:p>
            <a:pPr lvl="1"/>
            <a:r>
              <a:rPr lang="en-US" sz="2900" dirty="0" smtClean="0"/>
              <a:t>Papers that are short in length will often end up in the C range </a:t>
            </a:r>
            <a:endParaRPr lang="en-US" sz="2900" dirty="0"/>
          </a:p>
          <a:p>
            <a:r>
              <a:rPr lang="en-US" sz="3300" dirty="0"/>
              <a:t>A </a:t>
            </a:r>
            <a:r>
              <a:rPr lang="en-US" sz="3300" b="1" dirty="0"/>
              <a:t>D paper</a:t>
            </a:r>
            <a:r>
              <a:rPr lang="en-US" sz="3300" dirty="0"/>
              <a:t> does not yet demonstrate the basic lower division writing expectations. The paper has major issues </a:t>
            </a:r>
            <a:r>
              <a:rPr lang="en-US" sz="3300" dirty="0" smtClean="0"/>
              <a:t>in </a:t>
            </a:r>
            <a:r>
              <a:rPr lang="en-US" sz="3300" dirty="0"/>
              <a:t>content, organization and / or mechanics</a:t>
            </a:r>
            <a:r>
              <a:rPr lang="en-US" sz="3300" dirty="0" smtClean="0"/>
              <a:t>.</a:t>
            </a:r>
            <a:endParaRPr lang="en-US" sz="3300" dirty="0"/>
          </a:p>
          <a:p>
            <a:r>
              <a:rPr lang="en-US" sz="3300" dirty="0"/>
              <a:t>An </a:t>
            </a:r>
            <a:r>
              <a:rPr lang="en-US" sz="3300" b="1" dirty="0"/>
              <a:t>“E”</a:t>
            </a:r>
            <a:r>
              <a:rPr lang="en-US" sz="3300" dirty="0"/>
              <a:t> is usually reserved for students who do not do the assignment or fail to attend class. However, an “E” </a:t>
            </a:r>
            <a:r>
              <a:rPr lang="en-US" sz="3300" dirty="0" smtClean="0"/>
              <a:t>may </a:t>
            </a:r>
            <a:r>
              <a:rPr lang="en-US" sz="3300" dirty="0"/>
              <a:t>also be given if an essay blatantly ignores instructions or has major problems in all three areas of evaluation</a:t>
            </a:r>
            <a:r>
              <a:rPr lang="en-US" sz="3300" dirty="0" smtClean="0"/>
              <a:t>. </a:t>
            </a:r>
          </a:p>
          <a:p>
            <a:pPr marL="438912" lvl="1" indent="-320040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r>
              <a:rPr lang="en-US" sz="3300" dirty="0"/>
              <a:t>When a long paper is late, I reduce its final grade </a:t>
            </a:r>
            <a:r>
              <a:rPr lang="en-US" sz="3300" dirty="0" smtClean="0"/>
              <a:t>by 10%. </a:t>
            </a:r>
            <a:r>
              <a:rPr lang="en-US" sz="3300" dirty="0"/>
              <a:t>I deduct an additional </a:t>
            </a:r>
            <a:r>
              <a:rPr lang="en-US" sz="3300" dirty="0" smtClean="0"/>
              <a:t>10% </a:t>
            </a:r>
            <a:r>
              <a:rPr lang="en-US" sz="3300" dirty="0"/>
              <a:t>for each day that it is late, including </a:t>
            </a:r>
            <a:r>
              <a:rPr lang="en-US" sz="3300" dirty="0" smtClean="0"/>
              <a:t>weekends</a:t>
            </a:r>
            <a:endParaRPr lang="en-US" sz="2900" dirty="0"/>
          </a:p>
          <a:p>
            <a:endParaRPr lang="en-US" sz="2400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87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If You Have Questions About the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See the assignment description – posted on </a:t>
            </a:r>
            <a:r>
              <a:rPr lang="en-US" dirty="0" err="1" smtClean="0"/>
              <a:t>Elearning</a:t>
            </a:r>
            <a:r>
              <a:rPr lang="en-US" dirty="0" smtClean="0"/>
              <a:t> and the course wiki</a:t>
            </a:r>
          </a:p>
          <a:p>
            <a:r>
              <a:rPr lang="en-US" dirty="0" smtClean="0"/>
              <a:t>Email me: </a:t>
            </a:r>
            <a:r>
              <a:rPr lang="en-US" dirty="0" smtClean="0">
                <a:hlinkClick r:id="rId3"/>
              </a:rPr>
              <a:t>akrafft@ufl.edu</a:t>
            </a:r>
            <a:r>
              <a:rPr lang="en-US" dirty="0" smtClean="0"/>
              <a:t> </a:t>
            </a:r>
          </a:p>
          <a:p>
            <a:r>
              <a:rPr lang="en-US" dirty="0" smtClean="0"/>
              <a:t>MLA </a:t>
            </a:r>
            <a:r>
              <a:rPr lang="en-US" dirty="0" smtClean="0"/>
              <a:t>resources at OWL Purdue website </a:t>
            </a:r>
            <a:r>
              <a:rPr lang="en-US" dirty="0" smtClean="0"/>
              <a:t>(do a Google search </a:t>
            </a:r>
            <a:r>
              <a:rPr lang="en-US" dirty="0" smtClean="0"/>
              <a:t>for OWL Purdue MLA)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472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Reviewing the Final Paper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Length: </a:t>
            </a:r>
            <a:r>
              <a:rPr lang="en-US" sz="2400" dirty="0" smtClean="0"/>
              <a:t>2000 words, minimum</a:t>
            </a:r>
          </a:p>
          <a:p>
            <a:pPr lvl="1"/>
            <a:r>
              <a:rPr lang="en-US" sz="2000" dirty="0" smtClean="0"/>
              <a:t>Does </a:t>
            </a:r>
            <a:r>
              <a:rPr lang="en-US" sz="2000" b="1" dirty="0" smtClean="0"/>
              <a:t>not include </a:t>
            </a:r>
            <a:r>
              <a:rPr lang="en-US" sz="2000" dirty="0" smtClean="0"/>
              <a:t>paper heading and works cited page</a:t>
            </a:r>
            <a:endParaRPr lang="en-US" sz="2000" dirty="0" smtClean="0"/>
          </a:p>
          <a:p>
            <a:r>
              <a:rPr lang="en-US" sz="2400" dirty="0" smtClean="0"/>
              <a:t>Worth </a:t>
            </a:r>
            <a:r>
              <a:rPr lang="en-US" sz="2400" b="1" dirty="0" smtClean="0"/>
              <a:t>20%</a:t>
            </a:r>
            <a:r>
              <a:rPr lang="en-US" sz="2400" dirty="0" smtClean="0"/>
              <a:t> </a:t>
            </a:r>
            <a:r>
              <a:rPr lang="en-US" sz="2400" dirty="0"/>
              <a:t>of your </a:t>
            </a:r>
            <a:r>
              <a:rPr lang="en-US" sz="2400" dirty="0" smtClean="0"/>
              <a:t>final grade</a:t>
            </a:r>
          </a:p>
          <a:p>
            <a:pPr lvl="0"/>
            <a:r>
              <a:rPr lang="en-US" sz="2400" dirty="0" smtClean="0"/>
              <a:t>You </a:t>
            </a:r>
            <a:r>
              <a:rPr lang="en-US" sz="2400" b="1" dirty="0" smtClean="0"/>
              <a:t>must use </a:t>
            </a:r>
            <a:r>
              <a:rPr lang="en-US" sz="2400" dirty="0" smtClean="0"/>
              <a:t>outside </a:t>
            </a:r>
            <a:r>
              <a:rPr lang="en-US" sz="2400" dirty="0"/>
              <a:t>sources for this </a:t>
            </a:r>
            <a:r>
              <a:rPr lang="en-US" sz="2400" dirty="0" smtClean="0"/>
              <a:t>paper </a:t>
            </a:r>
            <a:r>
              <a:rPr lang="en-US" sz="2400" dirty="0" smtClean="0"/>
              <a:t>(at least 3)</a:t>
            </a:r>
            <a:endParaRPr lang="en-US" sz="2400" dirty="0" smtClean="0"/>
          </a:p>
          <a:p>
            <a:pPr lvl="1"/>
            <a:r>
              <a:rPr lang="en-US" sz="2000" dirty="0" smtClean="0"/>
              <a:t>You must included a </a:t>
            </a:r>
            <a:r>
              <a:rPr lang="en-US" sz="2000" b="1" dirty="0" smtClean="0"/>
              <a:t>works cited page </a:t>
            </a:r>
            <a:r>
              <a:rPr lang="en-US" sz="1600" dirty="0" smtClean="0"/>
              <a:t>with your paper (as per MLA rules) </a:t>
            </a:r>
          </a:p>
          <a:p>
            <a:pPr lvl="0"/>
            <a:r>
              <a:rPr lang="en-US" sz="2400" dirty="0" smtClean="0"/>
              <a:t>You must have a thesis statement and provide textual support</a:t>
            </a:r>
          </a:p>
          <a:p>
            <a:pPr lvl="1"/>
            <a:r>
              <a:rPr lang="en-US" sz="2000" dirty="0" smtClean="0"/>
              <a:t>Remember that your argument is ultimately about the text, not about the historical time period or the author’s life </a:t>
            </a:r>
          </a:p>
        </p:txBody>
      </p:sp>
    </p:spTree>
    <p:extLst>
      <p:ext uri="{BB962C8B-B14F-4D97-AF65-F5344CB8AC3E}">
        <p14:creationId xmlns:p14="http://schemas.microsoft.com/office/powerpoint/2010/main" val="422168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Thesis Statements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 thesis is a </a:t>
            </a:r>
            <a:r>
              <a:rPr lang="en-US" b="1" dirty="0" smtClean="0"/>
              <a:t>1 sentence </a:t>
            </a:r>
            <a:r>
              <a:rPr lang="en-US" dirty="0" smtClean="0"/>
              <a:t>argumentative claim </a:t>
            </a:r>
          </a:p>
          <a:p>
            <a:pPr lvl="1"/>
            <a:r>
              <a:rPr lang="en-US" dirty="0" smtClean="0"/>
              <a:t>A thesis is </a:t>
            </a:r>
            <a:r>
              <a:rPr lang="en-US" b="1" dirty="0" smtClean="0"/>
              <a:t>not </a:t>
            </a:r>
            <a:r>
              <a:rPr lang="en-US" dirty="0" smtClean="0"/>
              <a:t>a question or series of questions</a:t>
            </a:r>
          </a:p>
          <a:p>
            <a:r>
              <a:rPr lang="en-US" dirty="0" smtClean="0"/>
              <a:t>Avoid making a claim that is true of all novels or works of literature</a:t>
            </a:r>
          </a:p>
          <a:p>
            <a:pPr lvl="1"/>
            <a:r>
              <a:rPr lang="en-US" dirty="0" smtClean="0"/>
              <a:t>Be as specific as possible </a:t>
            </a:r>
          </a:p>
          <a:p>
            <a:r>
              <a:rPr lang="en-US" dirty="0" smtClean="0"/>
              <a:t>Your argument is about the text, not about the history or context</a:t>
            </a:r>
          </a:p>
          <a:p>
            <a:pPr lvl="1"/>
            <a:r>
              <a:rPr lang="en-US" dirty="0" smtClean="0"/>
              <a:t>You need textual evidence to support your argument </a:t>
            </a:r>
          </a:p>
          <a:p>
            <a:pPr lvl="0"/>
            <a:r>
              <a:rPr lang="en-US" dirty="0" smtClean="0"/>
              <a:t>NOT a factual observation or plot summary</a:t>
            </a:r>
          </a:p>
          <a:p>
            <a:pPr lvl="0"/>
            <a:r>
              <a:rPr lang="en-US" dirty="0" smtClean="0"/>
              <a:t>NOT speculation that lacks textual evidence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77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Paper Format – MLA Style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All essays must be formatted in MLA style. This means that your paper must meet the following guidelines:</a:t>
            </a:r>
          </a:p>
          <a:p>
            <a:pPr lvl="1"/>
            <a:r>
              <a:rPr lang="en-US" dirty="0" smtClean="0"/>
              <a:t>Double-spaced</a:t>
            </a:r>
          </a:p>
          <a:p>
            <a:pPr lvl="1"/>
            <a:r>
              <a:rPr lang="en-US" dirty="0" smtClean="0"/>
              <a:t>12 point, Times New Roman font</a:t>
            </a:r>
          </a:p>
          <a:p>
            <a:pPr lvl="1"/>
            <a:r>
              <a:rPr lang="en-US" dirty="0" smtClean="0"/>
              <a:t>1 inch margins, on all sides</a:t>
            </a:r>
          </a:p>
          <a:p>
            <a:pPr lvl="1"/>
            <a:r>
              <a:rPr lang="en-US" dirty="0" smtClean="0"/>
              <a:t>MLA style headers with page numbers</a:t>
            </a:r>
          </a:p>
          <a:p>
            <a:pPr lvl="1"/>
            <a:r>
              <a:rPr lang="en-US" dirty="0" smtClean="0"/>
              <a:t>MLA style citations </a:t>
            </a:r>
          </a:p>
          <a:p>
            <a:pPr lvl="1"/>
            <a:r>
              <a:rPr lang="en-US" dirty="0" smtClean="0"/>
              <a:t>Works cited page </a:t>
            </a:r>
          </a:p>
          <a:p>
            <a:r>
              <a:rPr lang="en-US" dirty="0" smtClean="0"/>
              <a:t>Don’t forget to title your essay</a:t>
            </a:r>
          </a:p>
          <a:p>
            <a:pPr lvl="1"/>
            <a:r>
              <a:rPr lang="en-US" dirty="0" smtClean="0"/>
              <a:t>Your title should indicate your text and gesture toward your overall argument or theme </a:t>
            </a:r>
          </a:p>
          <a:p>
            <a:r>
              <a:rPr lang="en-US" dirty="0" smtClean="0"/>
              <a:t>For help with MLA format, find a copy of the </a:t>
            </a:r>
            <a:r>
              <a:rPr lang="en-US" i="1" dirty="0" smtClean="0"/>
              <a:t>MLA Handbook </a:t>
            </a:r>
            <a:r>
              <a:rPr lang="en-US" dirty="0" smtClean="0"/>
              <a:t>in the library, read the MLA sections of </a:t>
            </a:r>
            <a:r>
              <a:rPr lang="en-US" i="1" dirty="0" smtClean="0"/>
              <a:t>Writing About Literature</a:t>
            </a:r>
            <a:r>
              <a:rPr lang="en-US" dirty="0" smtClean="0"/>
              <a:t>, or refer to the OWL Purdue website (</a:t>
            </a:r>
            <a:r>
              <a:rPr lang="en-US" u="sng" dirty="0" smtClean="0">
                <a:hlinkClick r:id="rId2"/>
              </a:rPr>
              <a:t>http://owl.english.purdue.edu/owl/resource/747/01/</a:t>
            </a:r>
            <a:r>
              <a:rPr lang="en-US" dirty="0" smtClean="0"/>
              <a:t>).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6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MLA citation?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MLA citations provide copyright information about a source in a specific format (established by the Modern Language Association) </a:t>
            </a:r>
          </a:p>
          <a:p>
            <a:pPr lvl="0"/>
            <a:r>
              <a:rPr lang="en-US" dirty="0" smtClean="0"/>
              <a:t>Here are a couple of basic citations you should know – we will review this information in class</a:t>
            </a:r>
            <a:endParaRPr lang="en-US" sz="2800" dirty="0" smtClean="0"/>
          </a:p>
          <a:p>
            <a:pPr lvl="1"/>
            <a:r>
              <a:rPr lang="en-US" dirty="0" smtClean="0"/>
              <a:t>Book citation</a:t>
            </a:r>
            <a:endParaRPr lang="en-US" sz="2400" dirty="0" smtClean="0"/>
          </a:p>
          <a:p>
            <a:pPr lvl="2"/>
            <a:r>
              <a:rPr lang="en-US" dirty="0" smtClean="0"/>
              <a:t>Last name, First name. </a:t>
            </a:r>
            <a:r>
              <a:rPr lang="en-US" i="1" dirty="0" smtClean="0"/>
              <a:t>Title of Book</a:t>
            </a:r>
            <a:r>
              <a:rPr lang="en-US" dirty="0" smtClean="0"/>
              <a:t>. City of Publication: Publisher, Year of Publication. Medium of Publication.</a:t>
            </a:r>
            <a:endParaRPr lang="en-US" sz="2000" dirty="0" smtClean="0"/>
          </a:p>
          <a:p>
            <a:pPr lvl="1"/>
            <a:r>
              <a:rPr lang="en-US" dirty="0" smtClean="0"/>
              <a:t>Article from an online database (most scholarly articles you find you will access this way) </a:t>
            </a:r>
            <a:endParaRPr lang="en-US" sz="2400" dirty="0" smtClean="0"/>
          </a:p>
          <a:p>
            <a:pPr lvl="2"/>
            <a:r>
              <a:rPr lang="en-US" dirty="0" smtClean="0"/>
              <a:t>Last name, First name. “Article title.” </a:t>
            </a:r>
            <a:r>
              <a:rPr lang="en-US" i="1" dirty="0" smtClean="0"/>
              <a:t>Journal title </a:t>
            </a:r>
            <a:r>
              <a:rPr lang="en-US" dirty="0" smtClean="0"/>
              <a:t>Volume </a:t>
            </a:r>
            <a:r>
              <a:rPr lang="en-US" dirty="0" err="1" smtClean="0"/>
              <a:t>number.Issue</a:t>
            </a:r>
            <a:r>
              <a:rPr lang="en-US" dirty="0" smtClean="0"/>
              <a:t> number: Page range. </a:t>
            </a:r>
            <a:r>
              <a:rPr lang="en-US" i="1" dirty="0" smtClean="0"/>
              <a:t>Database name</a:t>
            </a:r>
            <a:r>
              <a:rPr lang="en-US" dirty="0" smtClean="0"/>
              <a:t>. Web. Date of access. </a:t>
            </a:r>
            <a:endParaRPr lang="en-US" sz="2000" dirty="0" smtClean="0"/>
          </a:p>
          <a:p>
            <a:pPr lvl="0"/>
            <a:r>
              <a:rPr lang="en-US" dirty="0" smtClean="0"/>
              <a:t>For more about MLA style, see Janet E. Gardner. </a:t>
            </a:r>
            <a:r>
              <a:rPr lang="en-US" i="1" dirty="0" smtClean="0"/>
              <a:t>Writing About Literature With 2009 MLA Update: A Portable Guide </a:t>
            </a:r>
            <a:r>
              <a:rPr lang="en-US" dirty="0" smtClean="0"/>
              <a:t>and </a:t>
            </a:r>
            <a:r>
              <a:rPr lang="en-US" u="sng" dirty="0" smtClean="0">
                <a:hlinkClick r:id="rId3"/>
              </a:rPr>
              <a:t>http://owl.english.purdue.edu/owl/resource/747/1/</a:t>
            </a:r>
            <a:endParaRPr lang="en-US" sz="28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6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Citing Sources in Your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Whenever you quote from a text, include a parenthetical citation with page numbers – mention the author’s name if you haven’t done so in the sentence </a:t>
            </a:r>
          </a:p>
          <a:p>
            <a:pPr lvl="1"/>
            <a:r>
              <a:rPr lang="en-US" dirty="0" smtClean="0"/>
              <a:t>Example: “if white men </a:t>
            </a:r>
            <a:r>
              <a:rPr lang="en-US" dirty="0" err="1" smtClean="0"/>
              <a:t>speake</a:t>
            </a:r>
            <a:r>
              <a:rPr lang="en-US" dirty="0" smtClean="0"/>
              <a:t> true” (Waldrop 17).</a:t>
            </a:r>
          </a:p>
          <a:p>
            <a:r>
              <a:rPr lang="en-US" dirty="0" smtClean="0"/>
              <a:t>Also provide a parenthetical citation when paraphrasing / rewording someone else’s argument </a:t>
            </a:r>
          </a:p>
          <a:p>
            <a:pPr lvl="1"/>
            <a:r>
              <a:rPr lang="en-US" dirty="0" smtClean="0"/>
              <a:t>Example: Waldrop notes her fascination with Indian place names in her introduction to the text (xiii). </a:t>
            </a:r>
          </a:p>
          <a:p>
            <a:r>
              <a:rPr lang="en-US" dirty="0" smtClean="0"/>
              <a:t>Include a works cited page at the end of your paper (without annotations)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42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Paraphrasing: Rewording Someone’s Argument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You may need to summarize someone’s argument without quoting them directly</a:t>
            </a:r>
          </a:p>
          <a:p>
            <a:r>
              <a:rPr lang="en-US" dirty="0" smtClean="0"/>
              <a:t>If you do this, change the language into your own words (otherwise, use a quotation)</a:t>
            </a:r>
          </a:p>
          <a:p>
            <a:r>
              <a:rPr lang="en-US" dirty="0" smtClean="0"/>
              <a:t>How much do you have to change a quote?</a:t>
            </a:r>
          </a:p>
          <a:p>
            <a:pPr lvl="1"/>
            <a:r>
              <a:rPr lang="en-US" dirty="0" smtClean="0"/>
              <a:t>Don’t just use a thesaurus to change a couple of words </a:t>
            </a:r>
          </a:p>
          <a:p>
            <a:r>
              <a:rPr lang="en-US" dirty="0" smtClean="0"/>
              <a:t>Example: “</a:t>
            </a:r>
            <a:r>
              <a:rPr lang="en-US" dirty="0" err="1" smtClean="0"/>
              <a:t>Williams’s</a:t>
            </a:r>
            <a:r>
              <a:rPr lang="en-US" dirty="0" smtClean="0"/>
              <a:t> Christianity proved perhaps the only hindrance to his anthropological observations” (Waldrop xv)</a:t>
            </a:r>
          </a:p>
          <a:p>
            <a:pPr lvl="1"/>
            <a:r>
              <a:rPr lang="en-US" dirty="0" smtClean="0"/>
              <a:t>Bad paraphrase: Waldrop notes how Roger </a:t>
            </a:r>
            <a:r>
              <a:rPr lang="en-US" dirty="0" err="1" smtClean="0"/>
              <a:t>Williams’s</a:t>
            </a:r>
            <a:r>
              <a:rPr lang="en-US" dirty="0" smtClean="0"/>
              <a:t> Christianity maybe impeded his anthropological observations. </a:t>
            </a:r>
          </a:p>
          <a:p>
            <a:pPr lvl="1"/>
            <a:r>
              <a:rPr lang="en-US" dirty="0" smtClean="0"/>
              <a:t>Good paraphrase: Waldrop argues that Roger </a:t>
            </a:r>
            <a:r>
              <a:rPr lang="en-US" dirty="0" err="1" smtClean="0"/>
              <a:t>Williams’s</a:t>
            </a:r>
            <a:r>
              <a:rPr lang="en-US" dirty="0" smtClean="0"/>
              <a:t> religious beliefs might have sometimes distorted his otherwise unbiased text.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15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Notes on Using Textual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Don’t summarize the plot  - remember that your task in this paper is to make an argument</a:t>
            </a:r>
          </a:p>
          <a:p>
            <a:pPr lvl="1"/>
            <a:r>
              <a:rPr lang="en-US" dirty="0" smtClean="0"/>
              <a:t>You </a:t>
            </a:r>
            <a:r>
              <a:rPr lang="en-US" dirty="0"/>
              <a:t>may use summary selectively but only as needed to make a point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Assume </a:t>
            </a:r>
            <a:r>
              <a:rPr lang="en-US" dirty="0"/>
              <a:t>that your reader is aware of the basic elements of the plot, characters and so </a:t>
            </a:r>
            <a:r>
              <a:rPr lang="en-US" dirty="0" smtClean="0"/>
              <a:t>forth.</a:t>
            </a:r>
          </a:p>
          <a:p>
            <a:pPr lvl="0"/>
            <a:r>
              <a:rPr lang="en-US" dirty="0" smtClean="0"/>
              <a:t>Use </a:t>
            </a:r>
            <a:r>
              <a:rPr lang="en-US" u="sng" dirty="0"/>
              <a:t>quotations</a:t>
            </a:r>
            <a:r>
              <a:rPr lang="en-US" dirty="0"/>
              <a:t> from the literature to prove your claim and/or support your ideas.  </a:t>
            </a:r>
            <a:endParaRPr lang="en-US" dirty="0" smtClean="0"/>
          </a:p>
          <a:p>
            <a:pPr lvl="1"/>
            <a:r>
              <a:rPr lang="en-US" dirty="0" smtClean="0"/>
              <a:t>Don’t </a:t>
            </a:r>
            <a:r>
              <a:rPr lang="en-US" dirty="0"/>
              <a:t>over do it.  Make your point well but not repeatedly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Closely read the language of the quotation when needed</a:t>
            </a:r>
          </a:p>
          <a:p>
            <a:pPr lvl="1"/>
            <a:r>
              <a:rPr lang="en-US" dirty="0" smtClean="0"/>
              <a:t>Whenever you </a:t>
            </a:r>
            <a:r>
              <a:rPr lang="en-US" dirty="0"/>
              <a:t>use evidence from the text, be sure to explain its importance. Simply using a quote from a text, but not explaining why you put it there is not enough. </a:t>
            </a:r>
            <a:r>
              <a:rPr lang="en-US" dirty="0" smtClean="0"/>
              <a:t>  </a:t>
            </a:r>
          </a:p>
          <a:p>
            <a:pPr lvl="0"/>
            <a:r>
              <a:rPr lang="en-US" dirty="0" smtClean="0"/>
              <a:t>Always frame quotations in your own words</a:t>
            </a:r>
          </a:p>
          <a:p>
            <a:pPr lvl="0"/>
            <a:r>
              <a:rPr lang="en-US" dirty="0" smtClean="0"/>
              <a:t>A note on quote length: Don’t use quotes that are longer than necessary – only quote material that you will analyze</a:t>
            </a:r>
          </a:p>
          <a:p>
            <a:pPr lvl="1"/>
            <a:r>
              <a:rPr lang="en-US" dirty="0" smtClean="0"/>
              <a:t>Avoid longer quotations that take up unnecessary space (which can also be difficult to analyze completely)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153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Paper Planning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05399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Keep a document on your computer with all of the quotes you want to use from the text and your sources </a:t>
            </a:r>
          </a:p>
          <a:p>
            <a:r>
              <a:rPr lang="en-US" dirty="0" smtClean="0"/>
              <a:t>Revise your argument</a:t>
            </a:r>
          </a:p>
          <a:p>
            <a:pPr lvl="1"/>
            <a:r>
              <a:rPr lang="en-US" dirty="0" smtClean="0"/>
              <a:t>Change your thesis based on feedback from your peer review partner and myself </a:t>
            </a:r>
          </a:p>
          <a:p>
            <a:pPr lvl="1"/>
            <a:r>
              <a:rPr lang="en-US" dirty="0" smtClean="0"/>
              <a:t>ANY AND ALL THESIS STATEMENTS can use improvement</a:t>
            </a:r>
          </a:p>
          <a:p>
            <a:r>
              <a:rPr lang="en-US" dirty="0" smtClean="0"/>
              <a:t>Outline your paper</a:t>
            </a:r>
          </a:p>
          <a:p>
            <a:pPr lvl="1"/>
            <a:r>
              <a:rPr lang="en-US" dirty="0" smtClean="0"/>
              <a:t>Remember to plan to meet the length requirements for the assignment</a:t>
            </a:r>
          </a:p>
          <a:p>
            <a:pPr lvl="1"/>
            <a:r>
              <a:rPr lang="en-US" dirty="0" smtClean="0"/>
              <a:t>Map out your </a:t>
            </a:r>
            <a:r>
              <a:rPr lang="en-US" dirty="0" err="1" smtClean="0"/>
              <a:t>subarguments</a:t>
            </a:r>
            <a:r>
              <a:rPr lang="en-US" dirty="0" smtClean="0"/>
              <a:t> ahead of time – remember that every paragraph must link back to your overall thesis</a:t>
            </a:r>
          </a:p>
          <a:p>
            <a:pPr lvl="1"/>
            <a:r>
              <a:rPr lang="en-US" dirty="0" smtClean="0"/>
              <a:t>Don’t forget to include a concluding paragraph</a:t>
            </a:r>
          </a:p>
        </p:txBody>
      </p:sp>
    </p:spTree>
    <p:extLst>
      <p:ext uri="{BB962C8B-B14F-4D97-AF65-F5344CB8AC3E}">
        <p14:creationId xmlns:p14="http://schemas.microsoft.com/office/powerpoint/2010/main" val="110703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1088</Words>
  <Application>Microsoft Office PowerPoint</Application>
  <PresentationFormat>On-screen Show (4:3)</PresentationFormat>
  <Paragraphs>122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Research Paper - Some Advice, Guidelines, Etc. </vt:lpstr>
      <vt:lpstr>Reviewing the Final Paper Assignment</vt:lpstr>
      <vt:lpstr>Thesis Statements</vt:lpstr>
      <vt:lpstr>Paper Format – MLA Style </vt:lpstr>
      <vt:lpstr>What is MLA citation? </vt:lpstr>
      <vt:lpstr>Citing Sources in Your Paper</vt:lpstr>
      <vt:lpstr>Paraphrasing: Rewording Someone’s Argument </vt:lpstr>
      <vt:lpstr>Notes on Using Textual Evidence</vt:lpstr>
      <vt:lpstr>Paper Planning Suggestions</vt:lpstr>
      <vt:lpstr>Some Dos and Don’ts </vt:lpstr>
      <vt:lpstr>Important Dates </vt:lpstr>
      <vt:lpstr>Grading Rubric for The Assignment</vt:lpstr>
      <vt:lpstr>If You Have Questions About the Assignment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Final Paper - Some Advice, Guidelines, Etc.</dc:title>
  <dc:creator>Andrea Krafft</dc:creator>
  <cp:lastModifiedBy>Andrea Krafft</cp:lastModifiedBy>
  <cp:revision>15</cp:revision>
  <dcterms:created xsi:type="dcterms:W3CDTF">2013-06-17T04:27:14Z</dcterms:created>
  <dcterms:modified xsi:type="dcterms:W3CDTF">2013-10-17T05:14:23Z</dcterms:modified>
</cp:coreProperties>
</file>